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5" r:id="rId6"/>
    <p:sldId id="266" r:id="rId7"/>
    <p:sldId id="268" r:id="rId8"/>
    <p:sldId id="270" r:id="rId9"/>
    <p:sldId id="271" r:id="rId10"/>
    <p:sldId id="275" r:id="rId11"/>
    <p:sldId id="269" r:id="rId12"/>
    <p:sldId id="274" r:id="rId13"/>
    <p:sldId id="262" r:id="rId14"/>
  </p:sldIdLst>
  <p:sldSz cx="5327650" cy="7559675"/>
  <p:notesSz cx="6797675" cy="9928225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2" d="100"/>
          <a:sy n="62" d="100"/>
        </p:scale>
        <p:origin x="2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AED0-B7BB-4620-BA1D-AA83CB04042C}" type="datetimeFigureOut">
              <a:rPr lang="da-DK" smtClean="0"/>
              <a:t>16-05-2022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59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2092-2DF3-45F4-ABBA-4E238AEE93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98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.tm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.tm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.tm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tm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tm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tmp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62327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7619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92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28217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142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256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3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8F01FA-D2FA-4929-BDC2-F7531EF06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C5B4553-FAB7-41D4-811F-DDBC9C3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Tekst">
            <a:extLst>
              <a:ext uri="{FF2B5EF4-FFF2-40B4-BE49-F238E27FC236}">
                <a16:creationId xmlns:a16="http://schemas.microsoft.com/office/drawing/2014/main" id="{8541E840-D4F6-4855-868B-2D9396B9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039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3F1096C-ADDE-415E-8369-54D689E5E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01543E-350E-4F90-969F-7C29797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80730170-CF45-4E3C-8DCC-9D00C3FC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506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7518A4E-1910-458C-8C58-720D2D26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91F0D0-958C-4743-8A60-87DD116B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2C229279-D771-4CDD-9DD8-3B5B558C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29235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6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950634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329955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Til t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79841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29750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40091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185491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Til tr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0743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230940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Til try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96900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12836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45E2683-CC7C-4840-820C-7E88AABBE515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04029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0973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03FBDD3-EE7B-4849-8678-29ECC797270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585701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423329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7298845-F3B1-4AF3-A259-043605EFE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31913"/>
            <a:ext cx="4879975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186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68DE0C3-FC12-4E7A-BCD8-584A2BA9A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ADC6E596-AE44-45F4-AADE-303856138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17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90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78BEE8-632E-4739-BE5B-4C2E63A4F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4" name="Pladsholder til slidenummer 3" descr="sidetal">
            <a:extLst>
              <a:ext uri="{FF2B5EF4-FFF2-40B4-BE49-F238E27FC236}">
                <a16:creationId xmlns:a16="http://schemas.microsoft.com/office/drawing/2014/main" id="{50E53A68-D406-4CD2-9A84-0730F6A7EC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47EDABB-1D0A-4FE0-A5E8-7831E91A78D8}"/>
              </a:ext>
            </a:extLst>
          </p:cNvPr>
          <p:cNvSpPr txBox="1"/>
          <p:nvPr userDrawn="1"/>
        </p:nvSpPr>
        <p:spPr>
          <a:xfrm>
            <a:off x="5506227" y="160931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415885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32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F612C24-9A68-4B44-88B5-FF683D6F2D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137EDEF-3FBF-431D-9D12-1C1EBDE5F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08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4159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0663A37-D07E-42BD-B62E-2E44955F8F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A30FE740-6457-4361-B9E7-8E1A8CD0E3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876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6" name="Pladsholder til tekst 15" descr="under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8A496D-82A3-4396-AE63-E88CD1179B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A4439CD-6602-4E36-A8F5-FF13537231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2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3435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8724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86A3235-593C-4097-B484-487C3F7A10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65648868-DD56-441C-BD43-F71EB6E7B6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120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4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DDF4B2-34ED-4764-9FF0-DC5358B10F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6006A8-FD0D-4E97-B411-5D7B65BB1E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4480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566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4C67D6-7802-42F8-A531-11E2FCE998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B4A98CB9-4E4D-4ED0-96AC-6BEA7F70DF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994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5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CB3757F-925F-4889-8521-6B21513018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A68DF52-D07D-4C24-A55B-7888F53850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20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437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53BC77-2ADD-4091-9081-36C81731DC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0F19442-57ED-42E8-8BE0-10AF2F0CD9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189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07964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 descr="tekst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 descr="tekst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 descr="tekst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 descr="tekst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 descr="tekst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043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96457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1287307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4_Tekst i 2 spalter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96649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9445B1B-0EA0-47B2-9E95-382198E2BA1E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68206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775502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AA846D0-0F5C-4B8C-8966-934CB78B90B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847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56731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6" y="1331913"/>
            <a:ext cx="4656138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82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17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6C784FB-AE9F-42F7-B40F-71F0D0FE3319}"/>
              </a:ext>
            </a:extLst>
          </p:cNvPr>
          <p:cNvSpPr txBox="1"/>
          <p:nvPr userDrawn="1"/>
        </p:nvSpPr>
        <p:spPr>
          <a:xfrm>
            <a:off x="5506227" y="1637886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34998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988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41592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vmlDrawing" Target="../drawings/vmlDrawing20.v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oleObject" Target="../embeddings/oleObject20.bin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Overskrift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 descr="Tekstinformation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Slide Number Placeholder 5" descr="Sidetal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0931908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22" imgW="378" imgH="379" progId="TCLayout.ActiveDocument.1">
                  <p:embed/>
                </p:oleObj>
              </mc:Choice>
              <mc:Fallback>
                <p:oleObj name="think-cell Slide" r:id="rId22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8C18AB0-A92B-4F48-9298-3BBCFBB11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EC290924-4F1F-493E-9F37-A7BEC224F85E}"/>
              </a:ext>
            </a:extLst>
          </p:cNvPr>
          <p:cNvSpPr/>
          <p:nvPr userDrawn="1"/>
        </p:nvSpPr>
        <p:spPr>
          <a:xfrm>
            <a:off x="0" y="0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EA6318-3CAB-48A4-BAE3-3164879F7A07}"/>
              </a:ext>
            </a:extLst>
          </p:cNvPr>
          <p:cNvSpPr/>
          <p:nvPr userDrawn="1"/>
        </p:nvSpPr>
        <p:spPr>
          <a:xfrm>
            <a:off x="0" y="7343775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760715-A642-46C6-960A-D665F77DF8AB}"/>
              </a:ext>
            </a:extLst>
          </p:cNvPr>
          <p:cNvSpPr/>
          <p:nvPr userDrawn="1"/>
        </p:nvSpPr>
        <p:spPr>
          <a:xfrm rot="16200000">
            <a:off x="-3672000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9712D57-A9A1-4C30-BEAE-3E2612A61279}"/>
              </a:ext>
            </a:extLst>
          </p:cNvPr>
          <p:cNvSpPr/>
          <p:nvPr userDrawn="1"/>
        </p:nvSpPr>
        <p:spPr>
          <a:xfrm rot="16200000">
            <a:off x="1442925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540CBDD-1D12-488E-B946-0E850EBB3875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Print Selv</a:t>
            </a:r>
          </a:p>
        </p:txBody>
      </p:sp>
    </p:spTree>
    <p:extLst>
      <p:ext uri="{BB962C8B-B14F-4D97-AF65-F5344CB8AC3E}">
        <p14:creationId xmlns:p14="http://schemas.microsoft.com/office/powerpoint/2010/main" val="20891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8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6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1674">
          <p15:clr>
            <a:srgbClr val="F26B43"/>
          </p15:clr>
        </p15:guide>
        <p15:guide id="3" pos="1397">
          <p15:clr>
            <a:srgbClr val="F26B43"/>
          </p15:clr>
        </p15:guide>
        <p15:guide id="4" pos="1973">
          <p15:clr>
            <a:srgbClr val="F26B43"/>
          </p15:clr>
        </p15:guide>
        <p15:guide id="5" pos="1118">
          <p15:clr>
            <a:srgbClr val="F26B43"/>
          </p15:clr>
        </p15:guide>
        <p15:guide id="6" pos="2235">
          <p15:clr>
            <a:srgbClr val="F26B43"/>
          </p15:clr>
        </p15:guide>
        <p15:guide id="7" pos="279">
          <p15:clr>
            <a:srgbClr val="F26B43"/>
          </p15:clr>
        </p15:guide>
        <p15:guide id="8" pos="3074">
          <p15:clr>
            <a:srgbClr val="F26B43"/>
          </p15:clr>
        </p15:guide>
        <p15:guide id="9" orient="horz" pos="283">
          <p15:clr>
            <a:srgbClr val="F26B43"/>
          </p15:clr>
        </p15:guide>
        <p15:guide id="10" pos="1542">
          <p15:clr>
            <a:srgbClr val="F26B43"/>
          </p15:clr>
        </p15:guide>
        <p15:guide id="11" pos="1814">
          <p15:clr>
            <a:srgbClr val="F26B43"/>
          </p15:clr>
        </p15:guide>
        <p15:guide id="12" pos="136">
          <p15:clr>
            <a:srgbClr val="F26B43"/>
          </p15:clr>
        </p15:guide>
        <p15:guide id="13" pos="3215">
          <p15:clr>
            <a:srgbClr val="F26B43"/>
          </p15:clr>
        </p15:guide>
        <p15:guide id="14" orient="horz" pos="561">
          <p15:clr>
            <a:srgbClr val="F26B43"/>
          </p15:clr>
        </p15:guide>
        <p15:guide id="15" orient="horz" pos="839">
          <p15:clr>
            <a:srgbClr val="F26B43"/>
          </p15:clr>
        </p15:guide>
        <p15:guide id="16" orient="horz" pos="1116">
          <p15:clr>
            <a:srgbClr val="F26B43"/>
          </p15:clr>
        </p15:guide>
        <p15:guide id="17" orient="horz" pos="3648">
          <p15:clr>
            <a:srgbClr val="F26B43"/>
          </p15:clr>
        </p15:guide>
        <p15:guide id="18" orient="horz" pos="3926">
          <p15:clr>
            <a:srgbClr val="F26B43"/>
          </p15:clr>
        </p15:guide>
        <p15:guide id="19" orient="horz" pos="4206">
          <p15:clr>
            <a:srgbClr val="F26B43"/>
          </p15:clr>
        </p15:guide>
        <p15:guide id="20" orient="horz" pos="4484">
          <p15:clr>
            <a:srgbClr val="F26B43"/>
          </p15:clr>
        </p15:guide>
        <p15:guide id="21" orient="horz" pos="4620">
          <p15:clr>
            <a:srgbClr val="F26B43"/>
          </p15:clr>
        </p15:guide>
        <p15:guide id="22" orient="horz" pos="141">
          <p15:clr>
            <a:srgbClr val="F26B43"/>
          </p15:clr>
        </p15:guide>
        <p15:guide id="23" orient="horz" pos="154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658">
          <p15:clr>
            <a:srgbClr val="F26B43"/>
          </p15:clr>
        </p15:guide>
        <p15:guide id="26" orient="horz" pos="2934">
          <p15:clr>
            <a:srgbClr val="F26B43"/>
          </p15:clr>
        </p15:guide>
        <p15:guide id="27" orient="horz" pos="12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14513024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think-cell Slide" r:id="rId23" imgW="378" imgH="379" progId="TCLayout.ActiveDocument.1">
                  <p:embed/>
                </p:oleObj>
              </mc:Choice>
              <mc:Fallback>
                <p:oleObj name="think-cell Slide" r:id="rId23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5FD37F-0132-4A8C-A8D0-3DA17B46D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D045145B-9A9C-4490-8704-07640E845E52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Til tryk</a:t>
            </a:r>
          </a:p>
        </p:txBody>
      </p:sp>
    </p:spTree>
    <p:extLst>
      <p:ext uri="{BB962C8B-B14F-4D97-AF65-F5344CB8AC3E}">
        <p14:creationId xmlns:p14="http://schemas.microsoft.com/office/powerpoint/2010/main" val="5897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79" r:id="rId2"/>
    <p:sldLayoutId id="2147483685" r:id="rId3"/>
    <p:sldLayoutId id="2147483686" r:id="rId4"/>
    <p:sldLayoutId id="2147483687" r:id="rId5"/>
    <p:sldLayoutId id="2147483673" r:id="rId6"/>
    <p:sldLayoutId id="2147483706" r:id="rId7"/>
    <p:sldLayoutId id="2147483711" r:id="rId8"/>
    <p:sldLayoutId id="2147483731" r:id="rId9"/>
    <p:sldLayoutId id="2147483746" r:id="rId10"/>
    <p:sldLayoutId id="2147483708" r:id="rId11"/>
    <p:sldLayoutId id="2147483747" r:id="rId12"/>
    <p:sldLayoutId id="2147483777" r:id="rId13"/>
    <p:sldLayoutId id="2147483709" r:id="rId14"/>
    <p:sldLayoutId id="2147483730" r:id="rId15"/>
    <p:sldLayoutId id="2147483710" r:id="rId16"/>
    <p:sldLayoutId id="2147483725" r:id="rId17"/>
    <p:sldLayoutId id="2147483726" r:id="rId18"/>
    <p:sldLayoutId id="2147483780" r:id="rId19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674" userDrawn="1">
          <p15:clr>
            <a:srgbClr val="F26B43"/>
          </p15:clr>
        </p15:guide>
        <p15:guide id="3" pos="1397" userDrawn="1">
          <p15:clr>
            <a:srgbClr val="F26B43"/>
          </p15:clr>
        </p15:guide>
        <p15:guide id="4" pos="1958" userDrawn="1">
          <p15:clr>
            <a:srgbClr val="F26B43"/>
          </p15:clr>
        </p15:guide>
        <p15:guide id="5" pos="1118" userDrawn="1">
          <p15:clr>
            <a:srgbClr val="F26B43"/>
          </p15:clr>
        </p15:guide>
        <p15:guide id="6" pos="2235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3074" userDrawn="1">
          <p15:clr>
            <a:srgbClr val="F26B43"/>
          </p15:clr>
        </p15:guide>
        <p15:guide id="9" orient="horz" pos="283" userDrawn="1">
          <p15:clr>
            <a:srgbClr val="F26B43"/>
          </p15:clr>
        </p15:guide>
        <p15:guide id="10" pos="1542" userDrawn="1">
          <p15:clr>
            <a:srgbClr val="F26B43"/>
          </p15:clr>
        </p15:guide>
        <p15:guide id="11" pos="1814" userDrawn="1">
          <p15:clr>
            <a:srgbClr val="F26B43"/>
          </p15:clr>
        </p15:guide>
        <p15:guide id="12" pos="136" userDrawn="1">
          <p15:clr>
            <a:srgbClr val="F26B43"/>
          </p15:clr>
        </p15:guide>
        <p15:guide id="13" pos="3215" userDrawn="1">
          <p15:clr>
            <a:srgbClr val="F26B43"/>
          </p15:clr>
        </p15:guide>
        <p15:guide id="14" orient="horz" pos="561" userDrawn="1">
          <p15:clr>
            <a:srgbClr val="F26B43"/>
          </p15:clr>
        </p15:guide>
        <p15:guide id="15" orient="horz" pos="839" userDrawn="1">
          <p15:clr>
            <a:srgbClr val="F26B43"/>
          </p15:clr>
        </p15:guide>
        <p15:guide id="16" orient="horz" pos="1116" userDrawn="1">
          <p15:clr>
            <a:srgbClr val="F26B43"/>
          </p15:clr>
        </p15:guide>
        <p15:guide id="17" orient="horz" pos="3648" userDrawn="1">
          <p15:clr>
            <a:srgbClr val="F26B43"/>
          </p15:clr>
        </p15:guide>
        <p15:guide id="18" orient="horz" pos="3926" userDrawn="1">
          <p15:clr>
            <a:srgbClr val="F26B43"/>
          </p15:clr>
        </p15:guide>
        <p15:guide id="19" orient="horz" pos="4206" userDrawn="1">
          <p15:clr>
            <a:srgbClr val="F26B43"/>
          </p15:clr>
        </p15:guide>
        <p15:guide id="20" orient="horz" pos="4484" userDrawn="1">
          <p15:clr>
            <a:srgbClr val="F26B43"/>
          </p15:clr>
        </p15:guide>
        <p15:guide id="21" orient="horz" pos="4620" userDrawn="1">
          <p15:clr>
            <a:srgbClr val="F26B43"/>
          </p15:clr>
        </p15:guide>
        <p15:guide id="22" orient="horz" pos="141" userDrawn="1">
          <p15:clr>
            <a:srgbClr val="F26B43"/>
          </p15:clr>
        </p15:guide>
        <p15:guide id="23" orient="horz" pos="154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658" userDrawn="1">
          <p15:clr>
            <a:srgbClr val="F26B43"/>
          </p15:clr>
        </p15:guide>
        <p15:guide id="26" orient="horz" pos="2934" userDrawn="1">
          <p15:clr>
            <a:srgbClr val="F26B43"/>
          </p15:clr>
        </p15:guide>
        <p15:guide id="27" orient="horz" pos="12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66DAAE9-7EFB-410F-BBDE-41DD202958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2950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ndertitel 22">
            <a:extLst>
              <a:ext uri="{FF2B5EF4-FFF2-40B4-BE49-F238E27FC236}">
                <a16:creationId xmlns:a16="http://schemas.microsoft.com/office/drawing/2014/main" id="{B09982CF-CC9B-41E7-8D96-E8F73E508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Øvelser</a:t>
            </a:r>
            <a:endParaRPr lang="da-DK" sz="1400" dirty="0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42B5D721-3DDB-4224-BCF3-049E0AEA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Synkebesvær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B88EFBD-7567-4591-B3B6-7AB9CA9B0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#ALLE TIDERS ROSKILDE</a:t>
            </a:r>
          </a:p>
        </p:txBody>
      </p:sp>
    </p:spTree>
    <p:extLst>
      <p:ext uri="{BB962C8B-B14F-4D97-AF65-F5344CB8AC3E}">
        <p14:creationId xmlns:p14="http://schemas.microsoft.com/office/powerpoint/2010/main" val="213406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Ideer til at mindske mundtørhed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Tyg </a:t>
            </a:r>
            <a:r>
              <a:rPr lang="da-DK" dirty="0"/>
              <a:t>tyggegummi i 2 min og spyt det ud. Det stimulerer til at tømme spytkirtlerne. </a:t>
            </a:r>
            <a:r>
              <a:rPr lang="da-DK" dirty="0" smtClean="0"/>
              <a:t>Gør dette </a:t>
            </a:r>
            <a:r>
              <a:rPr lang="da-DK" dirty="0"/>
              <a:t>ca. hver anden time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Fugt </a:t>
            </a:r>
            <a:r>
              <a:rPr lang="da-DK" dirty="0"/>
              <a:t>munden </a:t>
            </a:r>
            <a:r>
              <a:rPr lang="da-DK" dirty="0" smtClean="0"/>
              <a:t>ofte </a:t>
            </a:r>
            <a:r>
              <a:rPr lang="da-DK" dirty="0"/>
              <a:t>med </a:t>
            </a:r>
            <a:r>
              <a:rPr lang="da-DK" dirty="0" smtClean="0"/>
              <a:t>væske, som er </a:t>
            </a:r>
            <a:r>
              <a:rPr lang="da-DK" dirty="0"/>
              <a:t>uden sukker </a:t>
            </a:r>
            <a:r>
              <a:rPr lang="da-DK" dirty="0" smtClean="0"/>
              <a:t>og/eller syre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 2/3 </a:t>
            </a:r>
            <a:r>
              <a:rPr lang="da-DK" dirty="0"/>
              <a:t>vand og 1/3 glycerin </a:t>
            </a:r>
            <a:r>
              <a:rPr lang="da-DK" dirty="0" smtClean="0"/>
              <a:t>og tilsæt </a:t>
            </a:r>
            <a:r>
              <a:rPr lang="da-DK" dirty="0"/>
              <a:t>citrondråber/pebermynte. Skyl munden efter behov i </a:t>
            </a:r>
            <a:r>
              <a:rPr lang="da-DK" dirty="0" smtClean="0"/>
              <a:t>ca. </a:t>
            </a:r>
            <a:r>
              <a:rPr lang="da-DK" dirty="0"/>
              <a:t>1 min</a:t>
            </a:r>
            <a:r>
              <a:rPr lang="da-DK" dirty="0" smtClean="0"/>
              <a:t>. Gurgl og spyt blandingen ud. </a:t>
            </a:r>
            <a:r>
              <a:rPr lang="da-DK" dirty="0"/>
              <a:t>Hvis du har protese, skal denne tages ud. Blandingen kan holde 3 dage i køleskabet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Der </a:t>
            </a:r>
            <a:r>
              <a:rPr lang="da-DK" dirty="0"/>
              <a:t>findes mange forskellige slags håndkøbsmedicin imod mundtørhed. Afprøv et mærke en uge af gangen for at se om de </a:t>
            </a:r>
            <a:r>
              <a:rPr lang="da-DK" dirty="0" smtClean="0"/>
              <a:t>hjælper. Prøv </a:t>
            </a:r>
            <a:r>
              <a:rPr lang="da-DK" dirty="0" err="1"/>
              <a:t>Xylimelts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6362"/>
          <a:stretch>
            <a:fillRect/>
          </a:stretch>
        </p:blipFill>
        <p:spPr/>
      </p:pic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 smtClean="0"/>
              <a:t>Foto: </a:t>
            </a:r>
            <a:r>
              <a:rPr lang="da-DK" dirty="0" err="1" smtClean="0"/>
              <a:t>Colourbox</a:t>
            </a:r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15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5043051" y="7118350"/>
            <a:ext cx="284599" cy="213250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Noter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680484" y="1616149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680484" y="2082985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680484" y="2486542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680484" y="2895600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680484" y="3297939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80484" y="3772749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680484" y="4219575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>
            <a:off x="680484" y="4657725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680484" y="5032745"/>
            <a:ext cx="37958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1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D1ABC96-AD5A-4CF9-8360-C2BD2C075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#ALLE TIDERS </a:t>
            </a:r>
            <a:r>
              <a:rPr lang="da-DK" dirty="0" smtClean="0"/>
              <a:t>ROSKILDE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D69DC4-8380-46B8-A33A-9B1670131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Træningsafsnittet</a:t>
            </a:r>
          </a:p>
          <a:p>
            <a:r>
              <a:rPr lang="da-DK" dirty="0" smtClean="0"/>
              <a:t>Trekroner Centervej 41</a:t>
            </a:r>
            <a:endParaRPr lang="da-DK" dirty="0"/>
          </a:p>
          <a:p>
            <a:r>
              <a:rPr lang="da-DK" dirty="0"/>
              <a:t>4000 Roskilde</a:t>
            </a:r>
          </a:p>
          <a:p>
            <a:r>
              <a:rPr lang="da-DK" dirty="0"/>
              <a:t>Telefon: 46 31 </a:t>
            </a:r>
            <a:r>
              <a:rPr lang="da-DK" dirty="0" smtClean="0"/>
              <a:t>80 59</a:t>
            </a:r>
            <a:endParaRPr lang="da-DK" dirty="0"/>
          </a:p>
          <a:p>
            <a:r>
              <a:rPr lang="da-DK" dirty="0" err="1"/>
              <a:t>Email</a:t>
            </a:r>
            <a:r>
              <a:rPr lang="da-DK" dirty="0"/>
              <a:t>: </a:t>
            </a:r>
            <a:r>
              <a:rPr lang="da-DK" dirty="0" smtClean="0"/>
              <a:t>traening@roskilde.dk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6A212C-0BD9-46E4-9215-92AB4B434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b="1" dirty="0"/>
              <a:t>Gode opskrifter med forskellige </a:t>
            </a:r>
            <a:r>
              <a:rPr lang="da-DK" b="1" dirty="0" err="1" smtClean="0"/>
              <a:t>konsistenser</a:t>
            </a:r>
            <a:r>
              <a:rPr lang="da-DK" b="1" dirty="0" smtClean="0"/>
              <a:t>:</a:t>
            </a:r>
          </a:p>
          <a:p>
            <a:r>
              <a:rPr lang="da-DK" dirty="0" smtClean="0"/>
              <a:t>Kogebogen ”Synk </a:t>
            </a:r>
            <a:r>
              <a:rPr lang="da-DK" dirty="0"/>
              <a:t>let</a:t>
            </a:r>
            <a:r>
              <a:rPr lang="da-DK" dirty="0" smtClean="0"/>
              <a:t>” kan </a:t>
            </a:r>
            <a:r>
              <a:rPr lang="da-DK" dirty="0"/>
              <a:t>findes som </a:t>
            </a:r>
            <a:r>
              <a:rPr lang="da-DK" dirty="0" smtClean="0"/>
              <a:t>PDF online. </a:t>
            </a:r>
            <a:r>
              <a:rPr lang="da-DK" dirty="0"/>
              <a:t>Søg </a:t>
            </a:r>
            <a:r>
              <a:rPr lang="da-DK" dirty="0" smtClean="0"/>
              <a:t>på Google ”Synk Let Kræftens Bekæmpelse”. </a:t>
            </a:r>
            <a:endParaRPr lang="da-DK" dirty="0"/>
          </a:p>
          <a:p>
            <a:endParaRPr lang="da-DK" b="1" dirty="0"/>
          </a:p>
          <a:p>
            <a:endParaRPr lang="da-DK" b="1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752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340EE66-7CEA-402B-821C-2F754B9240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4377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Hvad er </a:t>
            </a:r>
            <a:r>
              <a:rPr lang="da-DK" dirty="0" err="1" smtClean="0"/>
              <a:t>dysfagi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da-DK" dirty="0"/>
              <a:t>Synkebesvær også kaldet </a:t>
            </a:r>
            <a:r>
              <a:rPr lang="da-DK" dirty="0" err="1"/>
              <a:t>dysfagi</a:t>
            </a:r>
            <a:r>
              <a:rPr lang="da-DK" dirty="0"/>
              <a:t> er en samlet betegnelse for spise-, drikke- og synkebesvær.</a:t>
            </a:r>
          </a:p>
          <a:p>
            <a:endParaRPr lang="da-DK" dirty="0"/>
          </a:p>
          <a:p>
            <a:r>
              <a:rPr lang="da-DK" dirty="0" err="1"/>
              <a:t>Dysfagi</a:t>
            </a:r>
            <a:r>
              <a:rPr lang="da-DK" dirty="0"/>
              <a:t> kan give problemer med 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Synke </a:t>
            </a:r>
            <a:r>
              <a:rPr lang="da-DK" dirty="0"/>
              <a:t>sit eget mundvand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Spise </a:t>
            </a:r>
            <a:r>
              <a:rPr lang="da-DK" dirty="0"/>
              <a:t>og/ eller drikke mad og væske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Tygge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Dysfagi</a:t>
            </a:r>
            <a:r>
              <a:rPr lang="da-DK" dirty="0"/>
              <a:t> øger risikoen for at få mad og drikke galt i halsen (fejlsynkning), hvilket kan resultere i en lungebetændelse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/>
              <a:t>Du kan forbedre din synkefunktion ved at træne de </a:t>
            </a:r>
            <a:r>
              <a:rPr lang="da-DK" dirty="0" smtClean="0"/>
              <a:t>muskler, </a:t>
            </a:r>
            <a:r>
              <a:rPr lang="da-DK" dirty="0"/>
              <a:t>du bruger til at synke.</a:t>
            </a:r>
          </a:p>
          <a:p>
            <a:endParaRPr lang="da-DK" dirty="0"/>
          </a:p>
        </p:txBody>
      </p:sp>
      <p:pic>
        <p:nvPicPr>
          <p:cNvPr id="26" name="Pladsholder til billede 2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5" t="889" r="-21485" b="4764"/>
          <a:stretch/>
        </p:blipFill>
        <p:spPr/>
      </p:pic>
      <p:sp>
        <p:nvSpPr>
          <p:cNvPr id="24" name="Pladsholder til tekst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4B68FC-C0E1-4A50-929D-CB3AD751B7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043051" y="7121000"/>
            <a:ext cx="284599" cy="213250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029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C55FDD-98F7-40E5-B775-B90AF10929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3733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CC0463EC-6DE6-48FB-9E72-10880CFEE4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Øvelser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D41C14DC-5E77-472F-B655-E58807488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numCol="1"/>
          <a:lstStyle/>
          <a:p>
            <a:r>
              <a:rPr lang="da-DK" b="1" dirty="0"/>
              <a:t> </a:t>
            </a:r>
            <a:r>
              <a:rPr lang="da-DK" b="1" dirty="0" smtClean="0"/>
              <a:t>            </a:t>
            </a:r>
          </a:p>
          <a:p>
            <a:r>
              <a:rPr lang="da-DK" b="1" dirty="0"/>
              <a:t> </a:t>
            </a:r>
            <a:r>
              <a:rPr lang="da-DK" b="1" dirty="0" smtClean="0"/>
              <a:t>            Øvelser </a:t>
            </a:r>
            <a:r>
              <a:rPr lang="da-DK" b="1" dirty="0"/>
              <a:t>for nakke og </a:t>
            </a:r>
            <a:r>
              <a:rPr lang="da-DK" b="1" dirty="0" smtClean="0"/>
              <a:t>halsmuskler</a:t>
            </a:r>
          </a:p>
          <a:p>
            <a:endParaRPr lang="da-DK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Drej hovedet fra side til side. Hold strækket i 5 sekunder til hver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Kig op mod loftet og ned mod navlen med lukket mund. Hold strækket i 5 sekunder.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Læg øret ned mod skulderen. Hold strækket i 5 sekunder og skift side.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dirty="0" smtClean="0"/>
              <a:t>Antal gentagelser: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             </a:t>
            </a:r>
          </a:p>
          <a:p>
            <a:r>
              <a:rPr lang="da-DK" b="1" dirty="0" smtClean="0"/>
              <a:t>             </a:t>
            </a:r>
          </a:p>
          <a:p>
            <a:endParaRPr lang="da-DK" b="1" dirty="0" smtClean="0"/>
          </a:p>
          <a:p>
            <a:r>
              <a:rPr lang="da-DK" b="1" dirty="0"/>
              <a:t> </a:t>
            </a:r>
            <a:r>
              <a:rPr lang="da-DK" b="1" dirty="0" smtClean="0"/>
              <a:t>             Effektivt synk </a:t>
            </a:r>
          </a:p>
          <a:p>
            <a:endParaRPr lang="da-DK" b="1" dirty="0"/>
          </a:p>
          <a:p>
            <a:r>
              <a:rPr lang="da-DK" dirty="0"/>
              <a:t>Forestil dig, at du har en stor pille i munden, som er svær for dig at synke. Brug alle dine kræfter på at synke kraftigt, så du får brugt dine muskler i tunge og hals. Det må godt kunne høres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Antal gentagelser: 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1408EC4-A082-4DEF-94ED-B829014A0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544750" y="1024120"/>
            <a:ext cx="207523" cy="2193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544750" y="4000197"/>
            <a:ext cx="207523" cy="2193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1774825" y="3059560"/>
            <a:ext cx="1175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1774825" y="5562660"/>
            <a:ext cx="1175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 numCol="1"/>
          <a:lstStyle/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</a:t>
            </a:r>
            <a:r>
              <a:rPr lang="da-DK" b="1" dirty="0" smtClean="0"/>
              <a:t>Holde tungeøvelsen</a:t>
            </a:r>
          </a:p>
          <a:p>
            <a:endParaRPr lang="da-DK" dirty="0" smtClean="0"/>
          </a:p>
          <a:p>
            <a:r>
              <a:rPr lang="da-DK" dirty="0"/>
              <a:t>Placer spidsen af tungen mellem dine fortænder.</a:t>
            </a:r>
          </a:p>
          <a:p>
            <a:r>
              <a:rPr lang="da-DK" dirty="0"/>
              <a:t>Det er vigtigt, at du ikke bider i din tunge. Du skal nu synke med tungen i den stilling. 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Antal gentagelser: 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r>
              <a:rPr lang="da-DK" b="1" dirty="0"/>
              <a:t> </a:t>
            </a:r>
            <a:r>
              <a:rPr lang="da-DK" b="1" dirty="0" smtClean="0"/>
              <a:t>             </a:t>
            </a:r>
            <a:endParaRPr lang="da-DK" b="1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44750" y="1024120"/>
            <a:ext cx="207523" cy="2193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2534389"/>
            <a:ext cx="1194920" cy="304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19" y="3336924"/>
            <a:ext cx="2154079" cy="18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4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 numCol="1"/>
          <a:lstStyle/>
          <a:p>
            <a:endParaRPr lang="da-DK" dirty="0"/>
          </a:p>
          <a:p>
            <a:endParaRPr lang="da-DK" b="1" dirty="0"/>
          </a:p>
          <a:p>
            <a:r>
              <a:rPr lang="da-DK" b="1" dirty="0"/>
              <a:t> </a:t>
            </a:r>
            <a:r>
              <a:rPr lang="da-DK" b="1" dirty="0" smtClean="0"/>
              <a:t>             Styrke strubehovedets bevægelse </a:t>
            </a:r>
            <a:r>
              <a:rPr lang="da-DK" b="1" dirty="0"/>
              <a:t>under synk. </a:t>
            </a:r>
          </a:p>
          <a:p>
            <a:endParaRPr lang="da-DK" dirty="0"/>
          </a:p>
          <a:p>
            <a:r>
              <a:rPr lang="da-DK" dirty="0"/>
              <a:t>Synk normalt. Mærk med fingrene på halsen at strubehovedet løfter sig under synket.</a:t>
            </a:r>
          </a:p>
          <a:p>
            <a:endParaRPr lang="da-DK" dirty="0" smtClean="0"/>
          </a:p>
          <a:p>
            <a:r>
              <a:rPr lang="da-DK" dirty="0" smtClean="0"/>
              <a:t>Ved </a:t>
            </a:r>
            <a:r>
              <a:rPr lang="da-DK" dirty="0"/>
              <a:t>næste synk, mærk så strubehovedet løfter sig og hold det oppe ved hjælp af din halsmuskulatur.</a:t>
            </a:r>
          </a:p>
          <a:p>
            <a:r>
              <a:rPr lang="da-DK" dirty="0" smtClean="0"/>
              <a:t> 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dirty="0" smtClean="0"/>
              <a:t>Antal gentagelser: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b="1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12331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078" y="4390597"/>
            <a:ext cx="1900361" cy="192601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58980" y="1132261"/>
            <a:ext cx="207523" cy="2193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50" y="3241598"/>
            <a:ext cx="119492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4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 numCol="1"/>
          <a:lstStyle/>
          <a:p>
            <a:r>
              <a:rPr lang="da-DK" b="1" dirty="0" smtClean="0"/>
              <a:t>       </a:t>
            </a:r>
          </a:p>
          <a:p>
            <a:r>
              <a:rPr lang="da-DK" b="1" dirty="0"/>
              <a:t> </a:t>
            </a:r>
            <a:r>
              <a:rPr lang="da-DK" b="1" dirty="0" smtClean="0"/>
              <a:t>             Styrke </a:t>
            </a:r>
            <a:r>
              <a:rPr lang="da-DK" b="1" dirty="0"/>
              <a:t>tungemuskulaturen </a:t>
            </a:r>
          </a:p>
          <a:p>
            <a:endParaRPr lang="da-DK" b="1" dirty="0"/>
          </a:p>
          <a:p>
            <a:r>
              <a:rPr lang="da-DK" dirty="0"/>
              <a:t>Til denne øvelse skal du bruge en ske. Skeen placeres fire forskellige steder på din tunge, hvor du skal presse mod skeen mod din tunge. Du skal holde presset i 5 sekunder. </a:t>
            </a:r>
          </a:p>
          <a:p>
            <a:endParaRPr lang="da-DK" dirty="0"/>
          </a:p>
          <a:p>
            <a:r>
              <a:rPr lang="da-DK" dirty="0"/>
              <a:t>Placer først din ske oven på tungen, bagefter i højre og venstre side og til sidst under tungespidsen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endParaRPr lang="da-DK" b="1" dirty="0" smtClean="0"/>
          </a:p>
          <a:p>
            <a:r>
              <a:rPr lang="da-DK" b="1" dirty="0" smtClean="0"/>
              <a:t>Antal gentagelser:</a:t>
            </a:r>
            <a:endParaRPr lang="da-DK" b="1" dirty="0"/>
          </a:p>
          <a:p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66931" y="1005688"/>
            <a:ext cx="207523" cy="2193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82" y="3436582"/>
            <a:ext cx="2353586" cy="324044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05" y="3044601"/>
            <a:ext cx="119492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 numCol="1"/>
          <a:lstStyle/>
          <a:p>
            <a:endParaRPr lang="da-DK" b="1" dirty="0" smtClean="0"/>
          </a:p>
          <a:p>
            <a:r>
              <a:rPr lang="da-DK" b="1" dirty="0"/>
              <a:t> </a:t>
            </a:r>
            <a:r>
              <a:rPr lang="da-DK" b="1" dirty="0" smtClean="0"/>
              <a:t>              Hoved-løft</a:t>
            </a:r>
            <a:endParaRPr lang="da-DK" b="1" dirty="0"/>
          </a:p>
          <a:p>
            <a:r>
              <a:rPr lang="da-DK" dirty="0"/>
              <a:t>Øvelsen styrker hals og nakke muskulatur og gør det lettere at synke.</a:t>
            </a:r>
          </a:p>
          <a:p>
            <a:endParaRPr lang="da-DK" dirty="0"/>
          </a:p>
          <a:p>
            <a:r>
              <a:rPr lang="da-DK" dirty="0"/>
              <a:t>Lig fladt på ryggen, uden pude under hovedet. </a:t>
            </a:r>
          </a:p>
          <a:p>
            <a:r>
              <a:rPr lang="da-DK" dirty="0"/>
              <a:t>Løft hovedet fra underlaget og kig ned mod dine fødder i </a:t>
            </a:r>
            <a:r>
              <a:rPr lang="da-DK" dirty="0" smtClean="0"/>
              <a:t>________sek.</a:t>
            </a:r>
            <a:endParaRPr lang="da-DK" dirty="0"/>
          </a:p>
          <a:p>
            <a:r>
              <a:rPr lang="da-DK" dirty="0"/>
              <a:t>Sørg </a:t>
            </a:r>
            <a:r>
              <a:rPr lang="da-DK" dirty="0" smtClean="0"/>
              <a:t>for, </a:t>
            </a:r>
            <a:r>
              <a:rPr lang="da-DK" dirty="0"/>
              <a:t>at det er </a:t>
            </a:r>
            <a:r>
              <a:rPr lang="da-DK" dirty="0" smtClean="0"/>
              <a:t>hovedet, </a:t>
            </a:r>
            <a:r>
              <a:rPr lang="da-DK" dirty="0"/>
              <a:t>du </a:t>
            </a:r>
            <a:r>
              <a:rPr lang="da-DK" dirty="0" smtClean="0"/>
              <a:t>løfter ved </a:t>
            </a:r>
            <a:r>
              <a:rPr lang="da-DK" dirty="0"/>
              <a:t>hjælp af musklerne på halsen. Skuldrene skal blive i underlaget. </a:t>
            </a:r>
          </a:p>
          <a:p>
            <a:endParaRPr lang="da-DK" dirty="0"/>
          </a:p>
          <a:p>
            <a:r>
              <a:rPr lang="da-DK" dirty="0"/>
              <a:t>Læg hovedet ned på underlaget og slap af. </a:t>
            </a:r>
          </a:p>
          <a:p>
            <a:r>
              <a:rPr lang="da-DK" dirty="0"/>
              <a:t>Gentag øvelsen _____  gange.</a:t>
            </a:r>
          </a:p>
          <a:p>
            <a:endParaRPr lang="da-DK" dirty="0"/>
          </a:p>
          <a:p>
            <a:r>
              <a:rPr lang="da-DK" dirty="0"/>
              <a:t>Løft hovedet op 30 gange i træk uden at holde pause </a:t>
            </a:r>
            <a:r>
              <a:rPr lang="da-DK" dirty="0" smtClean="0"/>
              <a:t>imellem</a:t>
            </a:r>
          </a:p>
          <a:p>
            <a:endParaRPr lang="da-DK" i="1" dirty="0" smtClean="0"/>
          </a:p>
          <a:p>
            <a:r>
              <a:rPr lang="da-DK" i="1" dirty="0" smtClean="0"/>
              <a:t>Alternativ</a:t>
            </a:r>
            <a:r>
              <a:rPr lang="da-DK" i="1" dirty="0"/>
              <a:t>: placer knyttet hånd eller bold under hagen</a:t>
            </a:r>
            <a:r>
              <a:rPr lang="da-DK" i="1" dirty="0" smtClean="0"/>
              <a:t>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/>
              <a:t> </a:t>
            </a:r>
            <a:r>
              <a:rPr lang="da-DK" dirty="0" smtClean="0"/>
              <a:t>             </a:t>
            </a:r>
            <a:r>
              <a:rPr lang="da-DK" b="1" dirty="0" smtClean="0"/>
              <a:t>Vedligehold mundens </a:t>
            </a:r>
            <a:r>
              <a:rPr lang="da-DK" b="1" dirty="0"/>
              <a:t>åbning.</a:t>
            </a:r>
          </a:p>
          <a:p>
            <a:endParaRPr lang="da-DK" dirty="0" smtClean="0"/>
          </a:p>
          <a:p>
            <a:r>
              <a:rPr lang="da-DK" dirty="0" smtClean="0"/>
              <a:t>Gab </a:t>
            </a:r>
            <a:r>
              <a:rPr lang="da-DK" dirty="0"/>
              <a:t>så højt som muligt. </a:t>
            </a:r>
            <a:endParaRPr lang="da-DK" dirty="0" smtClean="0"/>
          </a:p>
          <a:p>
            <a:r>
              <a:rPr lang="da-DK" dirty="0" smtClean="0"/>
              <a:t>Hold </a:t>
            </a:r>
            <a:r>
              <a:rPr lang="da-DK" dirty="0"/>
              <a:t>strækket i 10 sekunder.</a:t>
            </a:r>
          </a:p>
          <a:p>
            <a:r>
              <a:rPr lang="da-DK" dirty="0"/>
              <a:t>Luk munden langsomt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b="1" dirty="0" smtClean="0"/>
              <a:t>Antal gentagelser: </a:t>
            </a:r>
            <a:endParaRPr lang="da-DK" b="1" dirty="0"/>
          </a:p>
          <a:p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3638442"/>
            <a:ext cx="3208853" cy="276802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6646543"/>
            <a:ext cx="1194920" cy="304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" y="975275"/>
            <a:ext cx="243861" cy="25605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" y="5286063"/>
            <a:ext cx="24386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 numCol="2"/>
          <a:lstStyle/>
          <a:p>
            <a:endParaRPr lang="da-DK" b="1" dirty="0" smtClean="0"/>
          </a:p>
          <a:p>
            <a:r>
              <a:rPr lang="da-DK" b="1" dirty="0"/>
              <a:t>	</a:t>
            </a:r>
            <a:r>
              <a:rPr lang="da-DK" b="1" dirty="0" smtClean="0"/>
              <a:t>Styring </a:t>
            </a:r>
            <a:r>
              <a:rPr lang="da-DK" b="1" dirty="0"/>
              <a:t>af </a:t>
            </a:r>
            <a:r>
              <a:rPr lang="da-DK" b="1" dirty="0" smtClean="0"/>
              <a:t>kæben</a:t>
            </a:r>
          </a:p>
          <a:p>
            <a:endParaRPr lang="da-DK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Bevæg </a:t>
            </a:r>
            <a:r>
              <a:rPr lang="da-DK" dirty="0"/>
              <a:t>kæben fra side til side med slappe læber.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Bevæg </a:t>
            </a:r>
            <a:r>
              <a:rPr lang="da-DK" dirty="0"/>
              <a:t>kæben frem og tilbage med slappe læber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b="1" dirty="0" smtClean="0"/>
              <a:t>Antal gentagelser: 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dirty="0" smtClean="0"/>
          </a:p>
          <a:p>
            <a:r>
              <a:rPr lang="da-DK" b="1" dirty="0" smtClean="0"/>
              <a:t>              	</a:t>
            </a:r>
          </a:p>
          <a:p>
            <a:r>
              <a:rPr lang="da-DK" b="1" dirty="0"/>
              <a:t> </a:t>
            </a:r>
            <a:r>
              <a:rPr lang="da-DK" b="1" dirty="0" smtClean="0"/>
              <a:t>                Styring </a:t>
            </a:r>
            <a:r>
              <a:rPr lang="da-DK" b="1" dirty="0"/>
              <a:t>af tungen.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Rens tænderne udvendigt, tand for 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Rens tænderne indvendigt, tand for tand.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Antal gentagelser: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88" y="1132671"/>
            <a:ext cx="1753638" cy="131842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79" y="967323"/>
            <a:ext cx="243861" cy="25605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2756584"/>
            <a:ext cx="1194920" cy="3048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745" y="4313978"/>
            <a:ext cx="1861924" cy="125805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79" y="4185951"/>
            <a:ext cx="243861" cy="2560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5930479"/>
            <a:ext cx="119492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  <a:p>
            <a:r>
              <a:rPr lang="da-DK" b="1" dirty="0" smtClean="0"/>
              <a:t>               Træne </a:t>
            </a:r>
            <a:r>
              <a:rPr lang="da-DK" b="1" dirty="0"/>
              <a:t>styrke af tungen</a:t>
            </a:r>
          </a:p>
          <a:p>
            <a:endParaRPr lang="da-DK" dirty="0"/>
          </a:p>
          <a:p>
            <a:r>
              <a:rPr lang="da-DK" dirty="0"/>
              <a:t>Sæt  tungen bag tænderne i undermunden og pres </a:t>
            </a:r>
            <a:r>
              <a:rPr lang="da-DK" dirty="0" smtClean="0"/>
              <a:t>den </a:t>
            </a:r>
            <a:r>
              <a:rPr lang="da-DK" dirty="0"/>
              <a:t>midterste del af tungen ned i </a:t>
            </a:r>
            <a:r>
              <a:rPr lang="da-DK" dirty="0" smtClean="0"/>
              <a:t>mundbunden. Sig </a:t>
            </a:r>
            <a:r>
              <a:rPr lang="da-DK" dirty="0" err="1"/>
              <a:t>gaa</a:t>
            </a:r>
            <a:r>
              <a:rPr lang="da-DK" dirty="0"/>
              <a:t> samtidig. 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Antal gentagelser: 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r>
              <a:rPr lang="da-DK" b="1" dirty="0" smtClean="0"/>
              <a:t>                Hjælp </a:t>
            </a:r>
            <a:r>
              <a:rPr lang="da-DK" b="1" dirty="0"/>
              <a:t>til at løsne slim og aktivere </a:t>
            </a:r>
            <a:r>
              <a:rPr lang="da-DK" b="1" dirty="0" smtClean="0"/>
              <a:t>hoste</a:t>
            </a:r>
          </a:p>
          <a:p>
            <a:endParaRPr lang="da-DK" b="1" dirty="0"/>
          </a:p>
          <a:p>
            <a:pPr marL="228600" indent="-228600">
              <a:buFont typeface="+mj-lt"/>
              <a:buAutoNum type="arabicPeriod"/>
            </a:pPr>
            <a:r>
              <a:rPr lang="da-DK" dirty="0" smtClean="0"/>
              <a:t>Sid </a:t>
            </a:r>
            <a:r>
              <a:rPr lang="da-DK" dirty="0"/>
              <a:t>i en god hvilestilling. Gerne med underarmene støttet til et bord. Drik evt. lidt væske. </a:t>
            </a:r>
            <a:endParaRPr lang="da-DK" dirty="0" smtClean="0"/>
          </a:p>
          <a:p>
            <a:pPr marL="228600" indent="-228600">
              <a:buFont typeface="+mj-lt"/>
              <a:buAutoNum type="arabicPeriod"/>
            </a:pPr>
            <a:r>
              <a:rPr lang="da-DK" dirty="0" smtClean="0"/>
              <a:t>Træk </a:t>
            </a:r>
            <a:r>
              <a:rPr lang="da-DK" dirty="0"/>
              <a:t>vejret nogle gange med spidsede læber.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 smtClean="0"/>
              <a:t>Ånd </a:t>
            </a:r>
            <a:r>
              <a:rPr lang="da-DK" dirty="0"/>
              <a:t>kraftigt </a:t>
            </a:r>
            <a:r>
              <a:rPr lang="da-DK" dirty="0" smtClean="0"/>
              <a:t>ud, </a:t>
            </a:r>
            <a:r>
              <a:rPr lang="da-DK" dirty="0"/>
              <a:t>som hvis du skulle ånde på en rude.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 smtClean="0"/>
              <a:t>Røm </a:t>
            </a:r>
            <a:r>
              <a:rPr lang="da-DK" dirty="0"/>
              <a:t>dig nogle gange.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Gentag øvelsen et par gange, til slimen er løsnet.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r>
              <a:rPr lang="da-DK" b="1" dirty="0"/>
              <a:t> </a:t>
            </a:r>
            <a:r>
              <a:rPr lang="da-DK" b="1" dirty="0" smtClean="0"/>
              <a:t>               Sugerørsøvelse til at løsne slim og aktivere hoste</a:t>
            </a:r>
            <a:endParaRPr lang="da-DK" b="1" dirty="0"/>
          </a:p>
          <a:p>
            <a:endParaRPr lang="da-DK" dirty="0" smtClean="0"/>
          </a:p>
          <a:p>
            <a:pPr marL="228600" indent="-228600">
              <a:buFont typeface="+mj-lt"/>
              <a:buAutoNum type="arabicPeriod"/>
            </a:pPr>
            <a:r>
              <a:rPr lang="da-DK" dirty="0" smtClean="0"/>
              <a:t>Træk </a:t>
            </a:r>
            <a:r>
              <a:rPr lang="da-DK" dirty="0"/>
              <a:t>vejret dybt </a:t>
            </a:r>
            <a:r>
              <a:rPr lang="da-DK" dirty="0" smtClean="0"/>
              <a:t>ind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P</a:t>
            </a:r>
            <a:r>
              <a:rPr lang="da-DK" dirty="0" smtClean="0"/>
              <a:t>ust </a:t>
            </a:r>
            <a:r>
              <a:rPr lang="da-DK" dirty="0"/>
              <a:t>ud igennem et </a:t>
            </a:r>
            <a:r>
              <a:rPr lang="da-DK" dirty="0" smtClean="0"/>
              <a:t>sugerør</a:t>
            </a:r>
          </a:p>
          <a:p>
            <a:pPr marL="228600" indent="-228600">
              <a:buFont typeface="+mj-lt"/>
              <a:buAutoNum type="arabicPeriod"/>
            </a:pPr>
            <a:endParaRPr lang="da-DK" dirty="0"/>
          </a:p>
          <a:p>
            <a:r>
              <a:rPr lang="da-DK" dirty="0"/>
              <a:t>Gentag øvelsen et par gange, til slimen er løsnet.</a:t>
            </a:r>
          </a:p>
          <a:p>
            <a:endParaRPr lang="da-DK" dirty="0"/>
          </a:p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2" y="988395"/>
            <a:ext cx="243861" cy="25605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2315928"/>
            <a:ext cx="1194920" cy="304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1" y="2810569"/>
            <a:ext cx="243861" cy="25605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0" y="4949269"/>
            <a:ext cx="24386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9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5 pjece - Print selv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5 pjece" id="{B077AF56-A952-4F56-8094-6366FEBB6EC2}" vid="{099F282E-21E8-4958-9F2C-F6B8145CDAEC}"/>
    </a:ext>
  </a:extLst>
</a:theme>
</file>

<file path=ppt/theme/theme2.xml><?xml version="1.0" encoding="utf-8"?>
<a:theme xmlns:a="http://schemas.openxmlformats.org/drawingml/2006/main" name="A5 pjece - Til tryk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400"/>
          </a:lnSpc>
          <a:defRPr sz="1000" dirty="0">
            <a:latin typeface="Aleo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5 pjece" id="{B077AF56-A952-4F56-8094-6366FEBB6EC2}" vid="{507C87FB-B881-4E8B-8F90-486FAD5F60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A5 Pjece</Template>
  <TotalTime>342</TotalTime>
  <Words>810</Words>
  <Application>Microsoft Office PowerPoint</Application>
  <PresentationFormat>Brugerdefineret</PresentationFormat>
  <Paragraphs>195</Paragraphs>
  <Slides>12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2" baseType="lpstr">
      <vt:lpstr>Aleo</vt:lpstr>
      <vt:lpstr>Arial</vt:lpstr>
      <vt:lpstr>Calibri</vt:lpstr>
      <vt:lpstr>Montserrat</vt:lpstr>
      <vt:lpstr>Montserrat Bold</vt:lpstr>
      <vt:lpstr>Montserrat Medium</vt:lpstr>
      <vt:lpstr>Montserrat SemiBold</vt:lpstr>
      <vt:lpstr>A5 pjece - Print selv</vt:lpstr>
      <vt:lpstr>A5 pjece - Til tryk</vt:lpstr>
      <vt:lpstr>think-cell Slide</vt:lpstr>
      <vt:lpstr>Synkebesvær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Karrebæk Juhler</dc:creator>
  <cp:lastModifiedBy>Lene Korsgaard</cp:lastModifiedBy>
  <cp:revision>29</cp:revision>
  <dcterms:created xsi:type="dcterms:W3CDTF">2021-06-02T09:06:42Z</dcterms:created>
  <dcterms:modified xsi:type="dcterms:W3CDTF">2022-05-16T11:49:33Z</dcterms:modified>
</cp:coreProperties>
</file>